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Merriweath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52936ccf4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52936ccf4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55f7489a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55f7489a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52d387560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52d387560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52d387560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52d387560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52dc3344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52dc3344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52d387560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52d387560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81eb7a9b0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81eb7a9b0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52936ccf4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52936ccf4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521b3d43b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521b3d43b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521b3d43b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521b3d43b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521b3d43b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521b3d43b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52936ccf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52936ccf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52936ccf4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52936ccf4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52936ccf4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52936ccf4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52936ccf4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52936ccf4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80667ed4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80667ed4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www.signupgenius.com/go/10C0F4DA4A92CA6FC1-madison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www.signupgenius.com/go/10c094aa4ac2fa0f4c43-specia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mymannahouse.com/get-involv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www.signupgenius.com/go/10c0f44a8ac28a6fbc25-ro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free2teach.org/impact/volunte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docs.google.com/forms/d/e/1FAIpQLSdr-9hu8EcYmnzcwkMxvl65DgIM8w9u6a14pS9x0lO8WuO1BA/viewform?usp=sf_lin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mailto:samueljc@madisoncity.k12.al.us" TargetMode="External"/><Relationship Id="rId4" Type="http://schemas.openxmlformats.org/officeDocument/2006/relationships/hyperlink" Target="mailto:diyaap@madisoncity.k12.al.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mailto:neils@madisoncity.k12.al.us" TargetMode="External"/><Relationship Id="rId4" Type="http://schemas.openxmlformats.org/officeDocument/2006/relationships/hyperlink" Target="mailto:-landenjw@madisoncity.k12.al.us" TargetMode="External"/><Relationship Id="rId5" Type="http://schemas.openxmlformats.org/officeDocument/2006/relationships/hyperlink" Target="mailto:amnakm@madisoncity.k12.al.us" TargetMode="External"/><Relationship Id="rId6" Type="http://schemas.openxmlformats.org/officeDocument/2006/relationships/hyperlink" Target="mailto:urvirm@madisoncity.k12.al.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forms.gle/6NKZsJKA1v2g9xJe6"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mailto:vabrown@madisoncity.k12.a.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National Honor Society</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solidFill>
                  <a:schemeClr val="accent1"/>
                </a:solidFill>
              </a:rPr>
              <a:t>September - </a:t>
            </a:r>
            <a:r>
              <a:rPr lang="en" sz="1700">
                <a:solidFill>
                  <a:schemeClr val="accent1"/>
                </a:solidFill>
              </a:rPr>
              <a:t>1st Meeting</a:t>
            </a:r>
            <a:endParaRPr sz="1700">
              <a:solidFill>
                <a:schemeClr val="accent1"/>
              </a:solidFill>
            </a:endParaRPr>
          </a:p>
        </p:txBody>
      </p:sp>
      <p:pic>
        <p:nvPicPr>
          <p:cNvPr id="66" name="Google Shape;66;p13"/>
          <p:cNvPicPr preferRelativeResize="0"/>
          <p:nvPr/>
        </p:nvPicPr>
        <p:blipFill>
          <a:blip r:embed="rId3">
            <a:alphaModFix/>
          </a:blip>
          <a:stretch>
            <a:fillRect/>
          </a:stretch>
        </p:blipFill>
        <p:spPr>
          <a:xfrm>
            <a:off x="6207794" y="262950"/>
            <a:ext cx="2344380" cy="2353901"/>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nvSpPr>
        <p:spPr>
          <a:xfrm>
            <a:off x="414625" y="324975"/>
            <a:ext cx="89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21" name="Google Shape;121;p22"/>
          <p:cNvPicPr preferRelativeResize="0"/>
          <p:nvPr/>
        </p:nvPicPr>
        <p:blipFill>
          <a:blip r:embed="rId3">
            <a:alphaModFix/>
          </a:blip>
          <a:stretch>
            <a:fillRect/>
          </a:stretch>
        </p:blipFill>
        <p:spPr>
          <a:xfrm>
            <a:off x="4474028" y="0"/>
            <a:ext cx="3974533" cy="5143501"/>
          </a:xfrm>
          <a:prstGeom prst="rect">
            <a:avLst/>
          </a:prstGeom>
          <a:noFill/>
          <a:ln>
            <a:noFill/>
          </a:ln>
        </p:spPr>
      </p:pic>
      <p:sp>
        <p:nvSpPr>
          <p:cNvPr id="122" name="Google Shape;122;p22"/>
          <p:cNvSpPr txBox="1"/>
          <p:nvPr>
            <p:ph type="title"/>
          </p:nvPr>
        </p:nvSpPr>
        <p:spPr>
          <a:xfrm>
            <a:off x="311725" y="500925"/>
            <a:ext cx="3237900" cy="250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Community Service Form: </a:t>
            </a:r>
            <a:endParaRPr/>
          </a:p>
          <a:p>
            <a:pPr indent="0" lvl="0" marL="0" rtl="0" algn="l">
              <a:spcBef>
                <a:spcPts val="0"/>
              </a:spcBef>
              <a:spcAft>
                <a:spcPts val="0"/>
              </a:spcAft>
              <a:buNone/>
            </a:pPr>
            <a:r>
              <a:t/>
            </a:r>
            <a:endParaRPr sz="2466"/>
          </a:p>
          <a:p>
            <a:pPr indent="0" lvl="0" marL="0" rtl="0" algn="l">
              <a:spcBef>
                <a:spcPts val="0"/>
              </a:spcBef>
              <a:spcAft>
                <a:spcPts val="0"/>
              </a:spcAft>
              <a:buNone/>
            </a:pPr>
            <a:r>
              <a:rPr lang="en" sz="2466"/>
              <a:t>L</a:t>
            </a:r>
            <a:r>
              <a:rPr lang="en" sz="2466"/>
              <a:t>inked on the JC website → Clubs and Organizations → NHS</a:t>
            </a:r>
            <a:endParaRPr sz="2466"/>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 Madison Witches Ride</a:t>
            </a:r>
            <a:endParaRPr/>
          </a:p>
        </p:txBody>
      </p:sp>
      <p:sp>
        <p:nvSpPr>
          <p:cNvPr id="128" name="Google Shape;128;p23"/>
          <p:cNvSpPr txBox="1"/>
          <p:nvPr>
            <p:ph idx="1" type="body"/>
          </p:nvPr>
        </p:nvSpPr>
        <p:spPr>
          <a:xfrm>
            <a:off x="311700" y="1288675"/>
            <a:ext cx="8520600" cy="4023000"/>
          </a:xfrm>
          <a:prstGeom prst="rect">
            <a:avLst/>
          </a:prstGeom>
        </p:spPr>
        <p:txBody>
          <a:bodyPr anchorCtr="0" anchor="t" bIns="91425" lIns="91425" spcFirstLastPara="1" rIns="91425" wrap="square" tIns="91425">
            <a:normAutofit lnSpcReduction="10000"/>
          </a:bodyPr>
          <a:lstStyle/>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Help raise money for a new </a:t>
            </a:r>
            <a:r>
              <a:rPr lang="en" sz="1700">
                <a:solidFill>
                  <a:srgbClr val="222222"/>
                </a:solidFill>
                <a:highlight>
                  <a:srgbClr val="FFFFFF"/>
                </a:highlight>
              </a:rPr>
              <a:t>splash pad</a:t>
            </a:r>
            <a:r>
              <a:rPr lang="en" sz="1700">
                <a:solidFill>
                  <a:srgbClr val="222222"/>
                </a:solidFill>
                <a:highlight>
                  <a:srgbClr val="FFFFFF"/>
                </a:highlight>
              </a:rPr>
              <a:t> park in the city of Madison! </a:t>
            </a:r>
            <a:r>
              <a:rPr lang="en" sz="1700">
                <a:solidFill>
                  <a:schemeClr val="accent1"/>
                </a:solidFill>
              </a:rPr>
              <a:t>Prepare registration packets for participants, work concessions, check witches in, help line up witches for their performance, manage crowds, refill candy, run </a:t>
            </a:r>
            <a:r>
              <a:rPr lang="en" sz="1700">
                <a:solidFill>
                  <a:schemeClr val="accent1"/>
                </a:solidFill>
              </a:rPr>
              <a:t>individual</a:t>
            </a:r>
            <a:r>
              <a:rPr lang="en" sz="1700">
                <a:solidFill>
                  <a:schemeClr val="accent1"/>
                </a:solidFill>
              </a:rPr>
              <a:t> events, paint faces, monitor inflatables, set up, or clean up.</a:t>
            </a:r>
            <a:endParaRPr sz="1700">
              <a:solidFill>
                <a:schemeClr val="accent1"/>
              </a:solidFill>
            </a:endParaRPr>
          </a:p>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Shift Available: </a:t>
            </a:r>
            <a:r>
              <a:rPr lang="en" sz="1700">
                <a:solidFill>
                  <a:srgbClr val="222222"/>
                </a:solidFill>
                <a:highlight>
                  <a:srgbClr val="FFFFFF"/>
                </a:highlight>
              </a:rPr>
              <a:t>Sunday, October 22, 2023 - shifts available between 10:00 AM - 6:00 PM; </a:t>
            </a:r>
            <a:r>
              <a:rPr lang="en" sz="1100">
                <a:solidFill>
                  <a:srgbClr val="222222"/>
                </a:solidFill>
                <a:highlight>
                  <a:srgbClr val="FFFFFF"/>
                </a:highlight>
                <a:latin typeface="Arial"/>
                <a:ea typeface="Arial"/>
                <a:cs typeface="Arial"/>
                <a:sym typeface="Arial"/>
              </a:rPr>
              <a:t> </a:t>
            </a:r>
            <a:r>
              <a:rPr lang="en" sz="1700">
                <a:solidFill>
                  <a:srgbClr val="222222"/>
                </a:solidFill>
                <a:highlight>
                  <a:srgbClr val="FFFFFF"/>
                </a:highlight>
              </a:rPr>
              <a:t>Home Place Park, 130 Shorter Street, Madison AL 35758  (directly behind Madison City Stadium)</a:t>
            </a:r>
            <a:endParaRPr sz="1700">
              <a:solidFill>
                <a:schemeClr val="accent1"/>
              </a:solidFill>
            </a:endParaRPr>
          </a:p>
          <a:p>
            <a:pPr indent="-336550" lvl="0" marL="457200" rtl="0" algn="l">
              <a:lnSpc>
                <a:spcPct val="150000"/>
              </a:lnSpc>
              <a:spcBef>
                <a:spcPts val="0"/>
              </a:spcBef>
              <a:spcAft>
                <a:spcPts val="0"/>
              </a:spcAft>
              <a:buClr>
                <a:schemeClr val="accent1"/>
              </a:buClr>
              <a:buSzPts val="1700"/>
              <a:buChar char="❖"/>
            </a:pPr>
            <a:r>
              <a:rPr b="1" lang="en" sz="1700">
                <a:solidFill>
                  <a:schemeClr val="accent1"/>
                </a:solidFill>
              </a:rPr>
              <a:t>Sign up to volunteer by October 12th!</a:t>
            </a:r>
            <a:endParaRPr b="1" sz="1700">
              <a:solidFill>
                <a:schemeClr val="accent1"/>
              </a:solidFill>
            </a:endParaRPr>
          </a:p>
          <a:p>
            <a:pPr indent="-336550" lvl="1" marL="914400" rtl="0" algn="l">
              <a:lnSpc>
                <a:spcPct val="150000"/>
              </a:lnSpc>
              <a:spcBef>
                <a:spcPts val="0"/>
              </a:spcBef>
              <a:spcAft>
                <a:spcPts val="0"/>
              </a:spcAft>
              <a:buClr>
                <a:schemeClr val="accent1"/>
              </a:buClr>
              <a:buSzPts val="1700"/>
              <a:buChar char="➢"/>
            </a:pPr>
            <a:r>
              <a:rPr lang="en" sz="1700" u="sng">
                <a:solidFill>
                  <a:schemeClr val="hlink"/>
                </a:solidFill>
                <a:hlinkClick r:id="rId3"/>
              </a:rPr>
              <a:t>https://www.signupgenius.com/go/10C0F4DA4A92CA6FC1-madison1#/</a:t>
            </a:r>
            <a:endParaRPr sz="1700">
              <a:solidFill>
                <a:schemeClr val="accent1"/>
              </a:solidFill>
            </a:endParaRPr>
          </a:p>
          <a:p>
            <a:pPr indent="0" lvl="0" marL="457200" rtl="0" algn="l">
              <a:spcBef>
                <a:spcPts val="1200"/>
              </a:spcBef>
              <a:spcAft>
                <a:spcPts val="1200"/>
              </a:spcAft>
              <a:buNone/>
            </a:pPr>
            <a:r>
              <a:t/>
            </a:r>
            <a:endParaRPr sz="170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#2 Special Olympics</a:t>
            </a:r>
            <a:endParaRPr/>
          </a:p>
        </p:txBody>
      </p:sp>
      <p:sp>
        <p:nvSpPr>
          <p:cNvPr id="134" name="Google Shape;134;p24"/>
          <p:cNvSpPr txBox="1"/>
          <p:nvPr>
            <p:ph idx="1" type="body"/>
          </p:nvPr>
        </p:nvSpPr>
        <p:spPr>
          <a:xfrm>
            <a:off x="311700" y="1427275"/>
            <a:ext cx="8520600" cy="3629400"/>
          </a:xfrm>
          <a:prstGeom prst="rect">
            <a:avLst/>
          </a:prstGeom>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Clr>
                <a:srgbClr val="222222"/>
              </a:buClr>
              <a:buSzPts val="1700"/>
              <a:buChar char="❖"/>
            </a:pPr>
            <a:r>
              <a:rPr lang="en" sz="1700">
                <a:solidFill>
                  <a:srgbClr val="222222"/>
                </a:solidFill>
                <a:highlight>
                  <a:srgbClr val="FFFFFF"/>
                </a:highlight>
              </a:rPr>
              <a:t>Tuesday, October 17th (Rain date is Oct. 19th)</a:t>
            </a:r>
            <a:endParaRPr sz="1700">
              <a:solidFill>
                <a:srgbClr val="222222"/>
              </a:solidFill>
              <a:highlight>
                <a:srgbClr val="FFFFFF"/>
              </a:highlight>
            </a:endParaRPr>
          </a:p>
          <a:p>
            <a:pPr indent="-336550" lvl="1" marL="914400" rtl="0" algn="l">
              <a:lnSpc>
                <a:spcPct val="150000"/>
              </a:lnSpc>
              <a:spcBef>
                <a:spcPts val="0"/>
              </a:spcBef>
              <a:spcAft>
                <a:spcPts val="0"/>
              </a:spcAft>
              <a:buClr>
                <a:srgbClr val="222222"/>
              </a:buClr>
              <a:buSzPts val="1700"/>
              <a:buChar char="➢"/>
            </a:pPr>
            <a:r>
              <a:rPr lang="en" sz="1700">
                <a:solidFill>
                  <a:srgbClr val="222222"/>
                </a:solidFill>
                <a:highlight>
                  <a:srgbClr val="FFFFFF"/>
                </a:highlight>
              </a:rPr>
              <a:t>Must be in good standing with the school and classes</a:t>
            </a:r>
            <a:endParaRPr sz="1700">
              <a:solidFill>
                <a:srgbClr val="222222"/>
              </a:solidFill>
              <a:highlight>
                <a:srgbClr val="FFFFFF"/>
              </a:highlight>
            </a:endParaRPr>
          </a:p>
          <a:p>
            <a:pPr indent="-336550" lvl="1" marL="914400" rtl="0" algn="l">
              <a:lnSpc>
                <a:spcPct val="150000"/>
              </a:lnSpc>
              <a:spcBef>
                <a:spcPts val="0"/>
              </a:spcBef>
              <a:spcAft>
                <a:spcPts val="0"/>
              </a:spcAft>
              <a:buClr>
                <a:srgbClr val="222222"/>
              </a:buClr>
              <a:buSzPts val="1700"/>
              <a:buChar char="➢"/>
            </a:pPr>
            <a:r>
              <a:rPr lang="en" sz="1700">
                <a:solidFill>
                  <a:srgbClr val="222222"/>
                </a:solidFill>
                <a:highlight>
                  <a:srgbClr val="FFFFFF"/>
                </a:highlight>
              </a:rPr>
              <a:t>Must clear with teachers</a:t>
            </a:r>
            <a:endParaRPr sz="1700">
              <a:solidFill>
                <a:srgbClr val="222222"/>
              </a:solidFill>
              <a:highlight>
                <a:srgbClr val="FFFFFF"/>
              </a:highlight>
            </a:endParaRPr>
          </a:p>
          <a:p>
            <a:pPr indent="-336550" lvl="1" marL="914400" rtl="0" algn="l">
              <a:lnSpc>
                <a:spcPct val="150000"/>
              </a:lnSpc>
              <a:spcBef>
                <a:spcPts val="0"/>
              </a:spcBef>
              <a:spcAft>
                <a:spcPts val="0"/>
              </a:spcAft>
              <a:buClr>
                <a:srgbClr val="222222"/>
              </a:buClr>
              <a:buSzPts val="1700"/>
              <a:buChar char="➢"/>
            </a:pPr>
            <a:r>
              <a:rPr lang="en" sz="1700">
                <a:solidFill>
                  <a:srgbClr val="222222"/>
                </a:solidFill>
                <a:highlight>
                  <a:srgbClr val="FFFFFF"/>
                </a:highlight>
              </a:rPr>
              <a:t>Milton Frank </a:t>
            </a:r>
            <a:r>
              <a:rPr lang="en" sz="1700">
                <a:solidFill>
                  <a:srgbClr val="222222"/>
                </a:solidFill>
                <a:highlight>
                  <a:srgbClr val="FFFFFF"/>
                </a:highlight>
              </a:rPr>
              <a:t>Stadium</a:t>
            </a:r>
            <a:endParaRPr sz="1700">
              <a:solidFill>
                <a:srgbClr val="222222"/>
              </a:solidFill>
              <a:highlight>
                <a:srgbClr val="FFFFFF"/>
              </a:highlight>
            </a:endParaRPr>
          </a:p>
          <a:p>
            <a:pPr indent="-336550" lvl="1" marL="914400" rtl="0" algn="l">
              <a:lnSpc>
                <a:spcPct val="150000"/>
              </a:lnSpc>
              <a:spcBef>
                <a:spcPts val="0"/>
              </a:spcBef>
              <a:spcAft>
                <a:spcPts val="0"/>
              </a:spcAft>
              <a:buClr>
                <a:srgbClr val="222222"/>
              </a:buClr>
              <a:buSzPts val="1700"/>
              <a:buChar char="➢"/>
            </a:pPr>
            <a:r>
              <a:rPr lang="en" sz="1700">
                <a:solidFill>
                  <a:srgbClr val="222222"/>
                </a:solidFill>
                <a:highlight>
                  <a:srgbClr val="FFFFFF"/>
                </a:highlight>
              </a:rPr>
              <a:t>Shifts available from 7:00am to 4:00pm</a:t>
            </a:r>
            <a:endParaRPr sz="1700">
              <a:solidFill>
                <a:srgbClr val="222222"/>
              </a:solidFill>
              <a:highlight>
                <a:srgbClr val="FFFFFF"/>
              </a:highlight>
            </a:endParaRPr>
          </a:p>
          <a:p>
            <a:pPr indent="-336550" lvl="0" marL="457200" rtl="0" algn="l">
              <a:lnSpc>
                <a:spcPct val="150000"/>
              </a:lnSpc>
              <a:spcBef>
                <a:spcPts val="0"/>
              </a:spcBef>
              <a:spcAft>
                <a:spcPts val="0"/>
              </a:spcAft>
              <a:buClr>
                <a:srgbClr val="222222"/>
              </a:buClr>
              <a:buSzPts val="1700"/>
              <a:buChar char="❖"/>
            </a:pPr>
            <a:r>
              <a:rPr lang="en" sz="1700">
                <a:solidFill>
                  <a:srgbClr val="222222"/>
                </a:solidFill>
                <a:highlight>
                  <a:srgbClr val="FFFFFF"/>
                </a:highlight>
              </a:rPr>
              <a:t>Sign Up Here: </a:t>
            </a:r>
            <a:r>
              <a:rPr lang="en" sz="1700" u="sng">
                <a:solidFill>
                  <a:srgbClr val="1155CC"/>
                </a:solidFill>
                <a:highlight>
                  <a:srgbClr val="FFFFFF"/>
                </a:highlight>
                <a:latin typeface="Arial"/>
                <a:ea typeface="Arial"/>
                <a:cs typeface="Arial"/>
                <a:sym typeface="Arial"/>
                <a:hlinkClick r:id="rId3">
                  <a:extLst>
                    <a:ext uri="{A12FA001-AC4F-418D-AE19-62706E023703}">
                      <ahyp:hlinkClr val="tx"/>
                    </a:ext>
                  </a:extLst>
                </a:hlinkClick>
              </a:rPr>
              <a:t>https://www.signupgenius.com/go/10c094aa4ac2fa0f4c43-special#/</a:t>
            </a:r>
            <a:endParaRPr sz="1700">
              <a:solidFill>
                <a:srgbClr val="222222"/>
              </a:solidFill>
              <a:highlight>
                <a:srgbClr val="FFFFFF"/>
              </a:highlight>
            </a:endParaRPr>
          </a:p>
          <a:p>
            <a:pPr indent="-336550" lvl="0" marL="457200" rtl="0" algn="l">
              <a:lnSpc>
                <a:spcPct val="150000"/>
              </a:lnSpc>
              <a:spcBef>
                <a:spcPts val="0"/>
              </a:spcBef>
              <a:spcAft>
                <a:spcPts val="0"/>
              </a:spcAft>
              <a:buClr>
                <a:srgbClr val="222222"/>
              </a:buClr>
              <a:buSzPts val="1700"/>
              <a:buChar char="❖"/>
            </a:pPr>
            <a:r>
              <a:rPr lang="en" sz="1700">
                <a:solidFill>
                  <a:srgbClr val="222222"/>
                </a:solidFill>
                <a:highlight>
                  <a:srgbClr val="FFFFFF"/>
                </a:highlight>
              </a:rPr>
              <a:t>Also, email Mr. Thomas if you volunteer. </a:t>
            </a:r>
            <a:endParaRPr sz="1700">
              <a:solidFill>
                <a:srgbClr val="222222"/>
              </a:solidFill>
              <a:highlight>
                <a:srgbClr val="FFFFFF"/>
              </a:highlight>
            </a:endParaRPr>
          </a:p>
          <a:p>
            <a:pPr indent="-336550" lvl="1" marL="914400" rtl="0" algn="l">
              <a:lnSpc>
                <a:spcPct val="150000"/>
              </a:lnSpc>
              <a:spcBef>
                <a:spcPts val="0"/>
              </a:spcBef>
              <a:spcAft>
                <a:spcPts val="0"/>
              </a:spcAft>
              <a:buClr>
                <a:srgbClr val="222222"/>
              </a:buClr>
              <a:buSzPts val="1700"/>
              <a:buChar char="➢"/>
            </a:pPr>
            <a:r>
              <a:rPr lang="en" sz="1700">
                <a:solidFill>
                  <a:srgbClr val="222222"/>
                </a:solidFill>
                <a:highlight>
                  <a:srgbClr val="FFFFFF"/>
                </a:highlight>
              </a:rPr>
              <a:t>Volunteers will get an excused absence for their shift - all missed schoolwork must be made-up.</a:t>
            </a:r>
            <a:endParaRPr sz="1700">
              <a:solidFill>
                <a:srgbClr val="222222"/>
              </a:solidFill>
              <a:highlight>
                <a:srgbClr val="FFFFFF"/>
              </a:highlight>
            </a:endParaRPr>
          </a:p>
          <a:p>
            <a:pPr indent="0" lvl="0" marL="0" rtl="0" algn="l">
              <a:spcBef>
                <a:spcPts val="1200"/>
              </a:spcBef>
              <a:spcAft>
                <a:spcPts val="1200"/>
              </a:spcAft>
              <a:buNone/>
            </a:pPr>
            <a:r>
              <a:t/>
            </a:r>
            <a:endParaRPr sz="1700">
              <a:solidFill>
                <a:srgbClr val="222222"/>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#3 Manna House Food Distribution Center </a:t>
            </a:r>
            <a:endParaRPr/>
          </a:p>
        </p:txBody>
      </p:sp>
      <p:sp>
        <p:nvSpPr>
          <p:cNvPr id="140" name="Google Shape;140;p25"/>
          <p:cNvSpPr txBox="1"/>
          <p:nvPr>
            <p:ph idx="1" type="body"/>
          </p:nvPr>
        </p:nvSpPr>
        <p:spPr>
          <a:xfrm>
            <a:off x="311700" y="1505700"/>
            <a:ext cx="8520600" cy="3424800"/>
          </a:xfrm>
          <a:prstGeom prst="rect">
            <a:avLst/>
          </a:prstGeom>
        </p:spPr>
        <p:txBody>
          <a:bodyPr anchorCtr="0" anchor="t" bIns="91425" lIns="91425" spcFirstLastPara="1" rIns="91425" wrap="square" tIns="91425">
            <a:normAutofit/>
          </a:bodyPr>
          <a:lstStyle/>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Assist with food preparation and distribution, clothing distribution, etc. for the less fortunate on Mondays, Wednesdays, and Thursdays from 1:00pm-6:30pm.</a:t>
            </a:r>
            <a:endParaRPr sz="1700">
              <a:solidFill>
                <a:schemeClr val="accent1"/>
              </a:solidFill>
            </a:endParaRPr>
          </a:p>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Help set up and serve at outdoor church events for the less fortunate on Saturdays from 11:00am-1:00pm.</a:t>
            </a:r>
            <a:endParaRPr sz="1700">
              <a:solidFill>
                <a:schemeClr val="accent1"/>
              </a:solidFill>
            </a:endParaRPr>
          </a:p>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More information can be found at: </a:t>
            </a:r>
            <a:r>
              <a:rPr lang="en" sz="1700" u="sng">
                <a:solidFill>
                  <a:schemeClr val="hlink"/>
                </a:solidFill>
                <a:hlinkClick r:id="rId3"/>
              </a:rPr>
              <a:t>https://mymannahouse.com/get-involved/</a:t>
            </a:r>
            <a:endParaRPr sz="1700">
              <a:solidFill>
                <a:schemeClr val="accent1"/>
              </a:solidFill>
            </a:endParaRPr>
          </a:p>
          <a:p>
            <a:pPr indent="0" lvl="0" marL="0" rtl="0" algn="l">
              <a:spcBef>
                <a:spcPts val="1200"/>
              </a:spcBef>
              <a:spcAft>
                <a:spcPts val="1200"/>
              </a:spcAft>
              <a:buNone/>
            </a:pPr>
            <a:r>
              <a:t/>
            </a:r>
            <a:endParaRPr sz="170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#4 Rose of Sharon Soup Kitchen</a:t>
            </a:r>
            <a:endParaRPr/>
          </a:p>
        </p:txBody>
      </p:sp>
      <p:sp>
        <p:nvSpPr>
          <p:cNvPr id="146" name="Google Shape;146;p26"/>
          <p:cNvSpPr txBox="1"/>
          <p:nvPr>
            <p:ph idx="1" type="body"/>
          </p:nvPr>
        </p:nvSpPr>
        <p:spPr>
          <a:xfrm>
            <a:off x="311700" y="1411950"/>
            <a:ext cx="8520600" cy="3585900"/>
          </a:xfrm>
          <a:prstGeom prst="rect">
            <a:avLst/>
          </a:prstGeom>
        </p:spPr>
        <p:txBody>
          <a:bodyPr anchorCtr="0" anchor="t" bIns="91425" lIns="91425" spcFirstLastPara="1" rIns="91425" wrap="square" tIns="91425">
            <a:normAutofit/>
          </a:bodyPr>
          <a:lstStyle/>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Help prepare and serve food while restocking supplies for the homeless! If you like to make things clean and spotless, you are in luck because Rose of Sharon is also in dire need of volunteers to help clean tables and other surfaces after meals.</a:t>
            </a:r>
            <a:endParaRPr sz="1700">
              <a:solidFill>
                <a:schemeClr val="accent1"/>
              </a:solidFill>
            </a:endParaRPr>
          </a:p>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PLEASE CALL THEM FIRST BEFORE SIGN UP!</a:t>
            </a:r>
            <a:endParaRPr sz="1700">
              <a:solidFill>
                <a:schemeClr val="accent1"/>
              </a:solidFill>
            </a:endParaRPr>
          </a:p>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Sign Up Link + Available Volunteer Times: </a:t>
            </a:r>
            <a:r>
              <a:rPr lang="en" sz="1700" u="sng">
                <a:solidFill>
                  <a:schemeClr val="hlink"/>
                </a:solidFill>
                <a:hlinkClick r:id="rId3"/>
              </a:rPr>
              <a:t>https://www.signupgenius.com/go/10c0f44a8ac28a6fbc25-rose</a:t>
            </a:r>
            <a:r>
              <a:rPr lang="en" sz="1700">
                <a:solidFill>
                  <a:schemeClr val="accent1"/>
                </a:solidFill>
              </a:rPr>
              <a:t> </a:t>
            </a:r>
            <a:endParaRPr sz="1700">
              <a:solidFill>
                <a:schemeClr val="accent1"/>
              </a:solidFill>
            </a:endParaRPr>
          </a:p>
          <a:p>
            <a:pPr indent="0" lvl="0" marL="0" rtl="0" algn="l">
              <a:spcBef>
                <a:spcPts val="1200"/>
              </a:spcBef>
              <a:spcAft>
                <a:spcPts val="1200"/>
              </a:spcAft>
              <a:buNone/>
            </a:pPr>
            <a:r>
              <a:t/>
            </a:r>
            <a:endParaRPr sz="1700">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#5 Free 2 Teach</a:t>
            </a:r>
            <a:endParaRPr/>
          </a:p>
        </p:txBody>
      </p:sp>
      <p:sp>
        <p:nvSpPr>
          <p:cNvPr id="152" name="Google Shape;152;p27"/>
          <p:cNvSpPr txBox="1"/>
          <p:nvPr>
            <p:ph idx="1" type="body"/>
          </p:nvPr>
        </p:nvSpPr>
        <p:spPr>
          <a:xfrm>
            <a:off x="311700" y="1505700"/>
            <a:ext cx="8520600" cy="3076200"/>
          </a:xfrm>
          <a:prstGeom prst="rect">
            <a:avLst/>
          </a:prstGeom>
        </p:spPr>
        <p:txBody>
          <a:bodyPr anchorCtr="0" anchor="t" bIns="91425" lIns="91425" spcFirstLastPara="1" rIns="91425" wrap="square" tIns="91425">
            <a:normAutofit/>
          </a:bodyPr>
          <a:lstStyle/>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Job #1: “Assist with Teacher Shopping” - help teachers with their shopping, check them in and out, restock school supplies and other goods for teachers.</a:t>
            </a:r>
            <a:endParaRPr sz="1700">
              <a:solidFill>
                <a:schemeClr val="accent1"/>
              </a:solidFill>
            </a:endParaRPr>
          </a:p>
          <a:p>
            <a:pPr indent="-336550" lvl="1" marL="914400" rtl="0" algn="l">
              <a:lnSpc>
                <a:spcPct val="150000"/>
              </a:lnSpc>
              <a:spcBef>
                <a:spcPts val="0"/>
              </a:spcBef>
              <a:spcAft>
                <a:spcPts val="0"/>
              </a:spcAft>
              <a:buClr>
                <a:schemeClr val="accent1"/>
              </a:buClr>
              <a:buSzPts val="1700"/>
              <a:buChar char="➢"/>
            </a:pPr>
            <a:r>
              <a:rPr lang="en" sz="1700">
                <a:solidFill>
                  <a:schemeClr val="accent1"/>
                </a:solidFill>
              </a:rPr>
              <a:t>Tuesdays &amp; Thursdays 2:45pm-6:00pm </a:t>
            </a:r>
            <a:endParaRPr sz="1700">
              <a:solidFill>
                <a:schemeClr val="accent1"/>
              </a:solidFill>
            </a:endParaRPr>
          </a:p>
          <a:p>
            <a:pPr indent="-336550" lvl="1" marL="914400" rtl="0" algn="l">
              <a:lnSpc>
                <a:spcPct val="150000"/>
              </a:lnSpc>
              <a:spcBef>
                <a:spcPts val="0"/>
              </a:spcBef>
              <a:spcAft>
                <a:spcPts val="0"/>
              </a:spcAft>
              <a:buClr>
                <a:schemeClr val="accent1"/>
              </a:buClr>
              <a:buSzPts val="1700"/>
              <a:buChar char="➢"/>
            </a:pPr>
            <a:r>
              <a:rPr lang="en" sz="1700">
                <a:solidFill>
                  <a:schemeClr val="accent1"/>
                </a:solidFill>
              </a:rPr>
              <a:t>1st Saturday of every month during the school year 9:00am-12:00pm</a:t>
            </a:r>
            <a:endParaRPr sz="1700">
              <a:solidFill>
                <a:schemeClr val="accent1"/>
              </a:solidFill>
            </a:endParaRPr>
          </a:p>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Sign Up Link + More Information: </a:t>
            </a:r>
            <a:r>
              <a:rPr lang="en" sz="1700" u="sng">
                <a:solidFill>
                  <a:schemeClr val="hlink"/>
                </a:solidFill>
                <a:hlinkClick r:id="rId3"/>
              </a:rPr>
              <a:t>https://free2teach.org/impact/volunteer/</a:t>
            </a:r>
            <a:r>
              <a:rPr lang="en" sz="1700">
                <a:solidFill>
                  <a:schemeClr val="accent1"/>
                </a:solidFill>
              </a:rPr>
              <a:t> </a:t>
            </a:r>
            <a:endParaRPr sz="170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#6 Trash Panda Fall Festival</a:t>
            </a:r>
            <a:endParaRPr/>
          </a:p>
        </p:txBody>
      </p:sp>
      <p:sp>
        <p:nvSpPr>
          <p:cNvPr id="158" name="Google Shape;158;p28"/>
          <p:cNvSpPr txBox="1"/>
          <p:nvPr>
            <p:ph idx="1" type="body"/>
          </p:nvPr>
        </p:nvSpPr>
        <p:spPr>
          <a:xfrm>
            <a:off x="311700" y="1505700"/>
            <a:ext cx="8520600" cy="3076200"/>
          </a:xfrm>
          <a:prstGeom prst="rect">
            <a:avLst/>
          </a:prstGeom>
        </p:spPr>
        <p:txBody>
          <a:bodyPr anchorCtr="0" anchor="t" bIns="91425" lIns="91425" spcFirstLastPara="1" rIns="91425" wrap="square" tIns="91425">
            <a:normAutofit/>
          </a:bodyPr>
          <a:lstStyle/>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Activities including Trick-or-Treating will take place between 5pm-7pm At the Toyota Field</a:t>
            </a:r>
            <a:endParaRPr sz="1700">
              <a:solidFill>
                <a:schemeClr val="accent1"/>
              </a:solidFill>
            </a:endParaRPr>
          </a:p>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Volunteers will be needed … ?</a:t>
            </a:r>
            <a:endParaRPr sz="1700">
              <a:solidFill>
                <a:schemeClr val="accent1"/>
              </a:solidFill>
            </a:endParaRPr>
          </a:p>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Link for signup: </a:t>
            </a:r>
            <a:r>
              <a:rPr lang="en" sz="1700" u="sng">
                <a:solidFill>
                  <a:srgbClr val="1155CC"/>
                </a:solidFill>
                <a:highlight>
                  <a:srgbClr val="FFFFFF"/>
                </a:highlight>
                <a:hlinkClick r:id="rId3">
                  <a:extLst>
                    <a:ext uri="{A12FA001-AC4F-418D-AE19-62706E023703}">
                      <ahyp:hlinkClr val="tx"/>
                    </a:ext>
                  </a:extLst>
                </a:hlinkClick>
              </a:rPr>
              <a:t>https://docs.google.com/forms/d/e/1FAIpQLSdr-9hu8EcYmnzcwkMxvl65DgIM8w9u6a14pS9x0lO8WuO1BA/viewform?usp=sf_link</a:t>
            </a:r>
            <a:endParaRPr sz="220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idx="1" type="body"/>
          </p:nvPr>
        </p:nvSpPr>
        <p:spPr>
          <a:xfrm>
            <a:off x="211800" y="205200"/>
            <a:ext cx="8708100" cy="4725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600">
                <a:solidFill>
                  <a:schemeClr val="lt1"/>
                </a:solidFill>
                <a:latin typeface="Merriweather"/>
                <a:ea typeface="Merriweather"/>
                <a:cs typeface="Merriweather"/>
                <a:sym typeface="Merriweather"/>
              </a:rPr>
              <a:t>Join The Attendance &amp; GroupMe</a:t>
            </a:r>
            <a:endParaRPr sz="3600">
              <a:solidFill>
                <a:schemeClr val="lt1"/>
              </a:solidFill>
              <a:latin typeface="Merriweather"/>
              <a:ea typeface="Merriweather"/>
              <a:cs typeface="Merriweather"/>
              <a:sym typeface="Merriweather"/>
            </a:endParaRPr>
          </a:p>
          <a:p>
            <a:pPr indent="0" lvl="0" marL="0" rtl="0" algn="ctr">
              <a:spcBef>
                <a:spcPts val="1200"/>
              </a:spcBef>
              <a:spcAft>
                <a:spcPts val="0"/>
              </a:spcAft>
              <a:buNone/>
            </a:pPr>
            <a:r>
              <a:rPr lang="en" sz="2800"/>
              <a:t>Announcements &amp; Updates: </a:t>
            </a:r>
            <a:endParaRPr sz="2500"/>
          </a:p>
          <a:p>
            <a:pPr indent="457200" lvl="0" marL="457200" rtl="0" algn="l">
              <a:spcBef>
                <a:spcPts val="1200"/>
              </a:spcBef>
              <a:spcAft>
                <a:spcPts val="0"/>
              </a:spcAft>
              <a:buNone/>
            </a:pPr>
            <a:r>
              <a:rPr lang="en" sz="2500"/>
              <a:t>Attendance:								GroupMe: </a:t>
            </a:r>
            <a:endParaRPr sz="2500"/>
          </a:p>
          <a:p>
            <a:pPr indent="0" lvl="0" marL="0" rtl="0" algn="ctr">
              <a:spcBef>
                <a:spcPts val="1200"/>
              </a:spcBef>
              <a:spcAft>
                <a:spcPts val="1200"/>
              </a:spcAft>
              <a:buNone/>
            </a:pPr>
            <a:r>
              <a:t/>
            </a:r>
            <a:endParaRPr sz="2500"/>
          </a:p>
        </p:txBody>
      </p:sp>
      <p:pic>
        <p:nvPicPr>
          <p:cNvPr id="164" name="Google Shape;164;p29"/>
          <p:cNvPicPr preferRelativeResize="0"/>
          <p:nvPr/>
        </p:nvPicPr>
        <p:blipFill>
          <a:blip r:embed="rId3">
            <a:alphaModFix/>
          </a:blip>
          <a:stretch>
            <a:fillRect/>
          </a:stretch>
        </p:blipFill>
        <p:spPr>
          <a:xfrm>
            <a:off x="5903900" y="2358125"/>
            <a:ext cx="2015250" cy="2015250"/>
          </a:xfrm>
          <a:prstGeom prst="rect">
            <a:avLst/>
          </a:prstGeom>
          <a:noFill/>
          <a:ln>
            <a:noFill/>
          </a:ln>
        </p:spPr>
      </p:pic>
      <p:pic>
        <p:nvPicPr>
          <p:cNvPr id="165" name="Google Shape;165;p29"/>
          <p:cNvPicPr preferRelativeResize="0"/>
          <p:nvPr/>
        </p:nvPicPr>
        <p:blipFill rotWithShape="1">
          <a:blip r:embed="rId4">
            <a:alphaModFix/>
          </a:blip>
          <a:srcRect b="3282" l="4399" r="3179" t="5526"/>
          <a:stretch/>
        </p:blipFill>
        <p:spPr>
          <a:xfrm>
            <a:off x="1110675" y="2362268"/>
            <a:ext cx="2015250" cy="20069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Leadership Contact</a:t>
            </a:r>
            <a:endParaRPr/>
          </a:p>
        </p:txBody>
      </p:sp>
      <p:sp>
        <p:nvSpPr>
          <p:cNvPr id="72" name="Google Shape;72;p14"/>
          <p:cNvSpPr txBox="1"/>
          <p:nvPr>
            <p:ph idx="1" type="body"/>
          </p:nvPr>
        </p:nvSpPr>
        <p:spPr>
          <a:xfrm>
            <a:off x="311700" y="1505700"/>
            <a:ext cx="89466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200"/>
          </a:p>
          <a:p>
            <a:pPr indent="0" lvl="0" marL="0" rtl="0" algn="l">
              <a:spcBef>
                <a:spcPts val="1200"/>
              </a:spcBef>
              <a:spcAft>
                <a:spcPts val="0"/>
              </a:spcAft>
              <a:buNone/>
            </a:pPr>
            <a:r>
              <a:rPr lang="en" sz="2200">
                <a:solidFill>
                  <a:schemeClr val="dk1"/>
                </a:solidFill>
              </a:rPr>
              <a:t>	</a:t>
            </a:r>
            <a:r>
              <a:rPr b="1" lang="en" sz="2000">
                <a:solidFill>
                  <a:schemeClr val="accent1"/>
                </a:solidFill>
              </a:rPr>
              <a:t>President:</a:t>
            </a:r>
            <a:r>
              <a:rPr lang="en" sz="2000">
                <a:solidFill>
                  <a:schemeClr val="accent1"/>
                </a:solidFill>
              </a:rPr>
              <a:t> Samuel Courtney </a:t>
            </a:r>
            <a:r>
              <a:rPr lang="en" sz="2000" u="sng">
                <a:solidFill>
                  <a:schemeClr val="hlink"/>
                </a:solidFill>
                <a:hlinkClick r:id="rId3"/>
              </a:rPr>
              <a:t>samueljc@madisoncity.k12.al.us</a:t>
            </a:r>
            <a:r>
              <a:rPr lang="en" sz="2000">
                <a:solidFill>
                  <a:schemeClr val="accent1"/>
                </a:solidFill>
              </a:rPr>
              <a:t> </a:t>
            </a:r>
            <a:endParaRPr sz="2000">
              <a:solidFill>
                <a:schemeClr val="accent1"/>
              </a:solidFill>
            </a:endParaRPr>
          </a:p>
          <a:p>
            <a:pPr indent="0" lvl="0" marL="0" rtl="0" algn="l">
              <a:spcBef>
                <a:spcPts val="1200"/>
              </a:spcBef>
              <a:spcAft>
                <a:spcPts val="0"/>
              </a:spcAft>
              <a:buNone/>
            </a:pPr>
            <a:r>
              <a:rPr lang="en" sz="2000">
                <a:solidFill>
                  <a:schemeClr val="accent1"/>
                </a:solidFill>
              </a:rPr>
              <a:t>	</a:t>
            </a:r>
            <a:r>
              <a:rPr b="1" lang="en" sz="2000">
                <a:solidFill>
                  <a:schemeClr val="accent1"/>
                </a:solidFill>
              </a:rPr>
              <a:t>Vice President:</a:t>
            </a:r>
            <a:r>
              <a:rPr lang="en" sz="2000">
                <a:solidFill>
                  <a:schemeClr val="accent1"/>
                </a:solidFill>
              </a:rPr>
              <a:t> Diya Patel </a:t>
            </a:r>
            <a:r>
              <a:rPr lang="en" sz="2000" u="sng">
                <a:solidFill>
                  <a:schemeClr val="hlink"/>
                </a:solidFill>
                <a:hlinkClick r:id="rId4"/>
              </a:rPr>
              <a:t>diyaap@madisoncity.k12.al.us</a:t>
            </a:r>
            <a:r>
              <a:rPr lang="en" sz="2000">
                <a:solidFill>
                  <a:schemeClr val="accent1"/>
                </a:solidFill>
              </a:rPr>
              <a:t> </a:t>
            </a:r>
            <a:endParaRPr sz="2000">
              <a:solidFill>
                <a:schemeClr val="accent1"/>
              </a:solidFill>
            </a:endParaRPr>
          </a:p>
          <a:p>
            <a:pPr indent="0" lvl="0" marL="0" rtl="0" algn="l">
              <a:spcBef>
                <a:spcPts val="1200"/>
              </a:spcBef>
              <a:spcAft>
                <a:spcPts val="0"/>
              </a:spcAft>
              <a:buNone/>
            </a:pPr>
            <a:r>
              <a:rPr lang="en" sz="2000">
                <a:solidFill>
                  <a:schemeClr val="accent1"/>
                </a:solidFill>
              </a:rPr>
              <a:t>	</a:t>
            </a:r>
            <a:r>
              <a:rPr b="1" lang="en" sz="2000">
                <a:solidFill>
                  <a:schemeClr val="accent1"/>
                </a:solidFill>
              </a:rPr>
              <a:t>Sponsors:</a:t>
            </a:r>
            <a:r>
              <a:rPr lang="en" sz="2000">
                <a:solidFill>
                  <a:schemeClr val="accent1"/>
                </a:solidFill>
              </a:rPr>
              <a:t> Mr. Thomas and Ms. Brown</a:t>
            </a:r>
            <a:endParaRPr sz="2000">
              <a:solidFill>
                <a:schemeClr val="accent1"/>
              </a:solidFill>
            </a:endParaRPr>
          </a:p>
          <a:p>
            <a:pPr indent="0" lvl="0" marL="0" rtl="0" algn="l">
              <a:spcBef>
                <a:spcPts val="1200"/>
              </a:spcBef>
              <a:spcAft>
                <a:spcPts val="1200"/>
              </a:spcAft>
              <a:buNone/>
            </a:pPr>
            <a:r>
              <a:t/>
            </a:r>
            <a:endParaRPr sz="2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New Officers!</a:t>
            </a:r>
            <a:endParaRPr/>
          </a:p>
        </p:txBody>
      </p:sp>
      <p:sp>
        <p:nvSpPr>
          <p:cNvPr id="78" name="Google Shape;78;p15"/>
          <p:cNvSpPr txBox="1"/>
          <p:nvPr>
            <p:ph idx="1" type="body"/>
          </p:nvPr>
        </p:nvSpPr>
        <p:spPr>
          <a:xfrm>
            <a:off x="311700" y="1941500"/>
            <a:ext cx="8520600" cy="264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solidFill>
                  <a:schemeClr val="dk1"/>
                </a:solidFill>
              </a:rPr>
              <a:t>	</a:t>
            </a:r>
            <a:r>
              <a:rPr b="1" lang="en" sz="2000">
                <a:solidFill>
                  <a:schemeClr val="accent1"/>
                </a:solidFill>
              </a:rPr>
              <a:t>Secretary:</a:t>
            </a:r>
            <a:r>
              <a:rPr lang="en" sz="2000">
                <a:solidFill>
                  <a:schemeClr val="accent1"/>
                </a:solidFill>
              </a:rPr>
              <a:t> Neil Sethi - </a:t>
            </a:r>
            <a:r>
              <a:rPr lang="en" sz="2000" u="sng">
                <a:solidFill>
                  <a:schemeClr val="hlink"/>
                </a:solidFill>
                <a:hlinkClick r:id="rId3"/>
              </a:rPr>
              <a:t>neils@madisoncity.k12.al.us</a:t>
            </a:r>
            <a:r>
              <a:rPr lang="en" sz="2000">
                <a:solidFill>
                  <a:schemeClr val="accent1"/>
                </a:solidFill>
              </a:rPr>
              <a:t> </a:t>
            </a:r>
            <a:endParaRPr sz="2000">
              <a:solidFill>
                <a:schemeClr val="accent1"/>
              </a:solidFill>
            </a:endParaRPr>
          </a:p>
          <a:p>
            <a:pPr indent="0" lvl="0" marL="0" rtl="0" algn="l">
              <a:spcBef>
                <a:spcPts val="1200"/>
              </a:spcBef>
              <a:spcAft>
                <a:spcPts val="0"/>
              </a:spcAft>
              <a:buNone/>
            </a:pPr>
            <a:r>
              <a:rPr lang="en" sz="2000">
                <a:solidFill>
                  <a:schemeClr val="accent1"/>
                </a:solidFill>
              </a:rPr>
              <a:t>	</a:t>
            </a:r>
            <a:r>
              <a:rPr b="1" lang="en" sz="2000">
                <a:solidFill>
                  <a:schemeClr val="accent1"/>
                </a:solidFill>
              </a:rPr>
              <a:t>Parliamentarian:</a:t>
            </a:r>
            <a:r>
              <a:rPr lang="en" sz="2000">
                <a:solidFill>
                  <a:schemeClr val="accent1"/>
                </a:solidFill>
              </a:rPr>
              <a:t> Landen Waider - </a:t>
            </a:r>
            <a:r>
              <a:rPr lang="en" sz="2000" u="sng">
                <a:solidFill>
                  <a:schemeClr val="hlink"/>
                </a:solidFill>
                <a:hlinkClick r:id="rId4"/>
              </a:rPr>
              <a:t>landenjw@madisoncity.k12.al.us</a:t>
            </a:r>
            <a:r>
              <a:rPr lang="en" sz="2000">
                <a:solidFill>
                  <a:schemeClr val="accent1"/>
                </a:solidFill>
              </a:rPr>
              <a:t> </a:t>
            </a:r>
            <a:endParaRPr sz="2000">
              <a:solidFill>
                <a:schemeClr val="accent1"/>
              </a:solidFill>
            </a:endParaRPr>
          </a:p>
          <a:p>
            <a:pPr indent="0" lvl="0" marL="0" rtl="0" algn="l">
              <a:spcBef>
                <a:spcPts val="1200"/>
              </a:spcBef>
              <a:spcAft>
                <a:spcPts val="0"/>
              </a:spcAft>
              <a:buNone/>
            </a:pPr>
            <a:r>
              <a:rPr lang="en" sz="2000">
                <a:solidFill>
                  <a:schemeClr val="accent1"/>
                </a:solidFill>
              </a:rPr>
              <a:t>	</a:t>
            </a:r>
            <a:r>
              <a:rPr b="1" lang="en" sz="2000">
                <a:solidFill>
                  <a:schemeClr val="accent1"/>
                </a:solidFill>
              </a:rPr>
              <a:t>Treasurer: </a:t>
            </a:r>
            <a:r>
              <a:rPr lang="en" sz="2000">
                <a:solidFill>
                  <a:schemeClr val="accent1"/>
                </a:solidFill>
              </a:rPr>
              <a:t>Amna Minhas - </a:t>
            </a:r>
            <a:r>
              <a:rPr lang="en" sz="2000" u="sng">
                <a:solidFill>
                  <a:schemeClr val="hlink"/>
                </a:solidFill>
                <a:hlinkClick r:id="rId5"/>
              </a:rPr>
              <a:t>amnakm@madisoncity.k12.al.us</a:t>
            </a:r>
            <a:r>
              <a:rPr lang="en" sz="2000">
                <a:solidFill>
                  <a:schemeClr val="accent1"/>
                </a:solidFill>
              </a:rPr>
              <a:t> </a:t>
            </a:r>
            <a:endParaRPr sz="2000">
              <a:solidFill>
                <a:schemeClr val="accent1"/>
              </a:solidFill>
            </a:endParaRPr>
          </a:p>
          <a:p>
            <a:pPr indent="457200" lvl="0" marL="0" rtl="0" algn="l">
              <a:spcBef>
                <a:spcPts val="1200"/>
              </a:spcBef>
              <a:spcAft>
                <a:spcPts val="1200"/>
              </a:spcAft>
              <a:buNone/>
            </a:pPr>
            <a:r>
              <a:rPr b="1" lang="en" sz="2000">
                <a:solidFill>
                  <a:schemeClr val="accent1"/>
                </a:solidFill>
              </a:rPr>
              <a:t>Historian:</a:t>
            </a:r>
            <a:r>
              <a:rPr lang="en" sz="2000">
                <a:solidFill>
                  <a:schemeClr val="accent1"/>
                </a:solidFill>
              </a:rPr>
              <a:t> Urvi Mysore - </a:t>
            </a:r>
            <a:r>
              <a:rPr lang="en" sz="2000" u="sng">
                <a:solidFill>
                  <a:schemeClr val="hlink"/>
                </a:solidFill>
                <a:hlinkClick r:id="rId6"/>
              </a:rPr>
              <a:t>urvirm@madisoncity.k12.al.us</a:t>
            </a:r>
            <a:r>
              <a:rPr lang="en" sz="2000">
                <a:solidFill>
                  <a:schemeClr val="accent1"/>
                </a:solidFill>
              </a:rPr>
              <a:t> </a:t>
            </a:r>
            <a:endParaRPr sz="17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New Members</a:t>
            </a:r>
            <a:endParaRPr/>
          </a:p>
        </p:txBody>
      </p:sp>
      <p:sp>
        <p:nvSpPr>
          <p:cNvPr id="84" name="Google Shape;84;p16"/>
          <p:cNvSpPr txBox="1"/>
          <p:nvPr>
            <p:ph idx="1" type="body"/>
          </p:nvPr>
        </p:nvSpPr>
        <p:spPr>
          <a:xfrm>
            <a:off x="311700" y="1505700"/>
            <a:ext cx="8520600" cy="30762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accent1"/>
              </a:buClr>
              <a:buSzPts val="1700"/>
              <a:buChar char="❖"/>
            </a:pPr>
            <a:r>
              <a:rPr lang="en" sz="1700">
                <a:solidFill>
                  <a:schemeClr val="accent1"/>
                </a:solidFill>
              </a:rPr>
              <a:t>General requirements:</a:t>
            </a:r>
            <a:endParaRPr sz="1700">
              <a:solidFill>
                <a:schemeClr val="accent1"/>
              </a:solidFill>
            </a:endParaRPr>
          </a:p>
          <a:p>
            <a:pPr indent="-336550" lvl="1" marL="914400" rtl="0" algn="l">
              <a:spcBef>
                <a:spcPts val="0"/>
              </a:spcBef>
              <a:spcAft>
                <a:spcPts val="0"/>
              </a:spcAft>
              <a:buClr>
                <a:schemeClr val="accent1"/>
              </a:buClr>
              <a:buSzPts val="1700"/>
              <a:buChar char="➢"/>
            </a:pPr>
            <a:r>
              <a:rPr lang="en" sz="1700">
                <a:solidFill>
                  <a:schemeClr val="accent1"/>
                </a:solidFill>
              </a:rPr>
              <a:t>Be a sophomore, junior, or senior</a:t>
            </a:r>
            <a:endParaRPr sz="1700">
              <a:solidFill>
                <a:schemeClr val="accent1"/>
              </a:solidFill>
            </a:endParaRPr>
          </a:p>
          <a:p>
            <a:pPr indent="-336550" lvl="1" marL="914400" rtl="0" algn="l">
              <a:spcBef>
                <a:spcPts val="0"/>
              </a:spcBef>
              <a:spcAft>
                <a:spcPts val="0"/>
              </a:spcAft>
              <a:buClr>
                <a:schemeClr val="accent1"/>
              </a:buClr>
              <a:buSzPts val="1700"/>
              <a:buChar char="➢"/>
            </a:pPr>
            <a:r>
              <a:rPr lang="en" sz="1700">
                <a:solidFill>
                  <a:schemeClr val="accent1"/>
                </a:solidFill>
              </a:rPr>
              <a:t>Have a weighted GPA of 3.7 or higher</a:t>
            </a:r>
            <a:endParaRPr sz="1700">
              <a:solidFill>
                <a:schemeClr val="accent1"/>
              </a:solidFill>
            </a:endParaRPr>
          </a:p>
          <a:p>
            <a:pPr indent="-336550" lvl="1" marL="914400" rtl="0" algn="l">
              <a:spcBef>
                <a:spcPts val="0"/>
              </a:spcBef>
              <a:spcAft>
                <a:spcPts val="0"/>
              </a:spcAft>
              <a:buClr>
                <a:schemeClr val="accent1"/>
              </a:buClr>
              <a:buSzPts val="1700"/>
              <a:buChar char="➢"/>
            </a:pPr>
            <a:r>
              <a:rPr lang="en" sz="1700">
                <a:solidFill>
                  <a:schemeClr val="accent1"/>
                </a:solidFill>
              </a:rPr>
              <a:t>Complete 20 service hours by April</a:t>
            </a:r>
            <a:endParaRPr sz="1700">
              <a:solidFill>
                <a:schemeClr val="accent1"/>
              </a:solidFill>
            </a:endParaRPr>
          </a:p>
          <a:p>
            <a:pPr indent="-336550" lvl="1" marL="914400" rtl="0" algn="l">
              <a:spcBef>
                <a:spcPts val="0"/>
              </a:spcBef>
              <a:spcAft>
                <a:spcPts val="0"/>
              </a:spcAft>
              <a:buClr>
                <a:schemeClr val="accent1"/>
              </a:buClr>
              <a:buSzPts val="1700"/>
              <a:buChar char="➢"/>
            </a:pPr>
            <a:r>
              <a:rPr lang="en" sz="1700">
                <a:solidFill>
                  <a:schemeClr val="accent1"/>
                </a:solidFill>
              </a:rPr>
              <a:t>Complete and submit a new member application by </a:t>
            </a:r>
            <a:r>
              <a:rPr b="1" lang="en" sz="1700">
                <a:solidFill>
                  <a:schemeClr val="accent1"/>
                </a:solidFill>
              </a:rPr>
              <a:t>October 12th</a:t>
            </a:r>
            <a:endParaRPr b="1" sz="1700">
              <a:solidFill>
                <a:schemeClr val="accent1"/>
              </a:solidFill>
            </a:endParaRPr>
          </a:p>
          <a:p>
            <a:pPr indent="-336550" lvl="0" marL="457200" rtl="0" algn="l">
              <a:spcBef>
                <a:spcPts val="0"/>
              </a:spcBef>
              <a:spcAft>
                <a:spcPts val="0"/>
              </a:spcAft>
              <a:buClr>
                <a:schemeClr val="accent1"/>
              </a:buClr>
              <a:buSzPts val="1700"/>
              <a:buChar char="❖"/>
            </a:pPr>
            <a:r>
              <a:rPr lang="en" sz="1700">
                <a:solidFill>
                  <a:schemeClr val="accent1"/>
                </a:solidFill>
              </a:rPr>
              <a:t>Turn in a HARD COPY of the application to Mr. Thomas in A109.</a:t>
            </a:r>
            <a:endParaRPr sz="1700">
              <a:solidFill>
                <a:schemeClr val="accent1"/>
              </a:solidFill>
            </a:endParaRPr>
          </a:p>
          <a:p>
            <a:pPr indent="-336550" lvl="1" marL="914400" rtl="0" algn="l">
              <a:spcBef>
                <a:spcPts val="0"/>
              </a:spcBef>
              <a:spcAft>
                <a:spcPts val="0"/>
              </a:spcAft>
              <a:buClr>
                <a:schemeClr val="accent1"/>
              </a:buClr>
              <a:buSzPts val="1700"/>
              <a:buChar char="➢"/>
            </a:pPr>
            <a:r>
              <a:rPr lang="en" sz="1700">
                <a:solidFill>
                  <a:schemeClr val="accent1"/>
                </a:solidFill>
              </a:rPr>
              <a:t>Place your </a:t>
            </a:r>
            <a:r>
              <a:rPr lang="en" sz="1700">
                <a:solidFill>
                  <a:schemeClr val="accent1"/>
                </a:solidFill>
              </a:rPr>
              <a:t>application</a:t>
            </a:r>
            <a:r>
              <a:rPr lang="en" sz="1700">
                <a:solidFill>
                  <a:schemeClr val="accent1"/>
                </a:solidFill>
              </a:rPr>
              <a:t> in a large envelope</a:t>
            </a:r>
            <a:endParaRPr sz="1700">
              <a:solidFill>
                <a:schemeClr val="accent1"/>
              </a:solidFill>
            </a:endParaRPr>
          </a:p>
          <a:p>
            <a:pPr indent="-336550" lvl="1" marL="914400" rtl="0" algn="l">
              <a:spcBef>
                <a:spcPts val="0"/>
              </a:spcBef>
              <a:spcAft>
                <a:spcPts val="0"/>
              </a:spcAft>
              <a:buClr>
                <a:schemeClr val="accent1"/>
              </a:buClr>
              <a:buSzPts val="1700"/>
              <a:buChar char="➢"/>
            </a:pPr>
            <a:r>
              <a:rPr lang="en" sz="1700">
                <a:solidFill>
                  <a:schemeClr val="accent1"/>
                </a:solidFill>
              </a:rPr>
              <a:t>Include your updated transcript and new member dues in the envelope</a:t>
            </a:r>
            <a:endParaRPr sz="1700">
              <a:solidFill>
                <a:schemeClr val="accent1"/>
              </a:solidFill>
            </a:endParaRPr>
          </a:p>
          <a:p>
            <a:pPr indent="-336550" lvl="2" marL="1371600" rtl="0" algn="l">
              <a:spcBef>
                <a:spcPts val="0"/>
              </a:spcBef>
              <a:spcAft>
                <a:spcPts val="0"/>
              </a:spcAft>
              <a:buClr>
                <a:schemeClr val="accent1"/>
              </a:buClr>
              <a:buSzPts val="1700"/>
              <a:buChar char="■"/>
            </a:pPr>
            <a:r>
              <a:rPr lang="en" sz="1700">
                <a:solidFill>
                  <a:schemeClr val="accent1"/>
                </a:solidFill>
              </a:rPr>
              <a:t>Print your transcript from PowerSchool</a:t>
            </a:r>
            <a:endParaRPr sz="170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Returning </a:t>
            </a:r>
            <a:endParaRPr/>
          </a:p>
          <a:p>
            <a:pPr indent="0" lvl="0" marL="0" rtl="0" algn="l">
              <a:spcBef>
                <a:spcPts val="0"/>
              </a:spcBef>
              <a:spcAft>
                <a:spcPts val="0"/>
              </a:spcAft>
              <a:buNone/>
            </a:pPr>
            <a:r>
              <a:rPr lang="en"/>
              <a:t>Members</a:t>
            </a:r>
            <a:endParaRPr/>
          </a:p>
        </p:txBody>
      </p:sp>
      <p:sp>
        <p:nvSpPr>
          <p:cNvPr id="90" name="Google Shape;90;p1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36550" lvl="0" marL="457200" rtl="0" algn="l">
              <a:lnSpc>
                <a:spcPct val="115000"/>
              </a:lnSpc>
              <a:spcBef>
                <a:spcPts val="0"/>
              </a:spcBef>
              <a:spcAft>
                <a:spcPts val="0"/>
              </a:spcAft>
              <a:buClr>
                <a:schemeClr val="accent1"/>
              </a:buClr>
              <a:buSzPts val="1700"/>
              <a:buChar char="❖"/>
            </a:pPr>
            <a:r>
              <a:rPr lang="en" sz="1700">
                <a:solidFill>
                  <a:schemeClr val="accent1"/>
                </a:solidFill>
              </a:rPr>
              <a:t>Sign in today!</a:t>
            </a:r>
            <a:endParaRPr sz="1700">
              <a:solidFill>
                <a:schemeClr val="accent1"/>
              </a:solidFill>
            </a:endParaRPr>
          </a:p>
          <a:p>
            <a:pPr indent="0" lvl="0" marL="0" rtl="0" algn="l">
              <a:lnSpc>
                <a:spcPct val="115000"/>
              </a:lnSpc>
              <a:spcBef>
                <a:spcPts val="1200"/>
              </a:spcBef>
              <a:spcAft>
                <a:spcPts val="0"/>
              </a:spcAft>
              <a:buNone/>
            </a:pPr>
            <a:r>
              <a:t/>
            </a:r>
            <a:endParaRPr sz="1700">
              <a:solidFill>
                <a:schemeClr val="accent1"/>
              </a:solidFill>
            </a:endParaRPr>
          </a:p>
          <a:p>
            <a:pPr indent="0" lvl="0" marL="0" rtl="0" algn="l">
              <a:lnSpc>
                <a:spcPct val="115000"/>
              </a:lnSpc>
              <a:spcBef>
                <a:spcPts val="1200"/>
              </a:spcBef>
              <a:spcAft>
                <a:spcPts val="0"/>
              </a:spcAft>
              <a:buNone/>
            </a:pPr>
            <a:r>
              <a:t/>
            </a:r>
            <a:endParaRPr sz="1700">
              <a:solidFill>
                <a:schemeClr val="accent1"/>
              </a:solidFill>
            </a:endParaRPr>
          </a:p>
          <a:p>
            <a:pPr indent="0" lvl="0" marL="0" rtl="0" algn="l">
              <a:lnSpc>
                <a:spcPct val="115000"/>
              </a:lnSpc>
              <a:spcBef>
                <a:spcPts val="1200"/>
              </a:spcBef>
              <a:spcAft>
                <a:spcPts val="0"/>
              </a:spcAft>
              <a:buNone/>
            </a:pPr>
            <a:r>
              <a:t/>
            </a:r>
            <a:endParaRPr sz="1700">
              <a:solidFill>
                <a:schemeClr val="accent1"/>
              </a:solidFill>
            </a:endParaRPr>
          </a:p>
          <a:p>
            <a:pPr indent="0" lvl="0" marL="0" rtl="0" algn="l">
              <a:lnSpc>
                <a:spcPct val="115000"/>
              </a:lnSpc>
              <a:spcBef>
                <a:spcPts val="1200"/>
              </a:spcBef>
              <a:spcAft>
                <a:spcPts val="0"/>
              </a:spcAft>
              <a:buNone/>
            </a:pPr>
            <a:r>
              <a:t/>
            </a:r>
            <a:endParaRPr sz="1700">
              <a:solidFill>
                <a:schemeClr val="accent1"/>
              </a:solidFill>
            </a:endParaRPr>
          </a:p>
          <a:p>
            <a:pPr indent="0" lvl="0" marL="0" rtl="0" algn="l">
              <a:lnSpc>
                <a:spcPct val="115000"/>
              </a:lnSpc>
              <a:spcBef>
                <a:spcPts val="1200"/>
              </a:spcBef>
              <a:spcAft>
                <a:spcPts val="0"/>
              </a:spcAft>
              <a:buNone/>
            </a:pPr>
            <a:r>
              <a:t/>
            </a:r>
            <a:endParaRPr sz="1700">
              <a:solidFill>
                <a:schemeClr val="accent1"/>
              </a:solidFill>
            </a:endParaRPr>
          </a:p>
          <a:p>
            <a:pPr indent="0" lvl="0" marL="457200" rtl="0" algn="l">
              <a:lnSpc>
                <a:spcPct val="115000"/>
              </a:lnSpc>
              <a:spcBef>
                <a:spcPts val="1200"/>
              </a:spcBef>
              <a:spcAft>
                <a:spcPts val="0"/>
              </a:spcAft>
              <a:buNone/>
            </a:pPr>
            <a:r>
              <a:rPr lang="en" sz="1700" u="sng">
                <a:solidFill>
                  <a:schemeClr val="hlink"/>
                </a:solidFill>
                <a:hlinkClick r:id="rId3"/>
              </a:rPr>
              <a:t>https://forms.gle/6NKZsJKA1v2g9xJe6</a:t>
            </a:r>
            <a:endParaRPr sz="1700">
              <a:solidFill>
                <a:schemeClr val="accent1"/>
              </a:solidFill>
            </a:endParaRPr>
          </a:p>
          <a:p>
            <a:pPr indent="-336550" lvl="0" marL="457200" rtl="0" algn="l">
              <a:lnSpc>
                <a:spcPct val="115000"/>
              </a:lnSpc>
              <a:spcBef>
                <a:spcPts val="1200"/>
              </a:spcBef>
              <a:spcAft>
                <a:spcPts val="0"/>
              </a:spcAft>
              <a:buClr>
                <a:schemeClr val="accent1"/>
              </a:buClr>
              <a:buSzPts val="1700"/>
              <a:buChar char="❖"/>
            </a:pPr>
            <a:r>
              <a:rPr lang="en" sz="1700">
                <a:solidFill>
                  <a:schemeClr val="accent1"/>
                </a:solidFill>
              </a:rPr>
              <a:t>Complete 20 service hours by April</a:t>
            </a:r>
            <a:endParaRPr sz="1700">
              <a:solidFill>
                <a:schemeClr val="accent1"/>
              </a:solidFill>
            </a:endParaRPr>
          </a:p>
        </p:txBody>
      </p:sp>
      <p:pic>
        <p:nvPicPr>
          <p:cNvPr id="91" name="Google Shape;91;p17"/>
          <p:cNvPicPr preferRelativeResize="0"/>
          <p:nvPr/>
        </p:nvPicPr>
        <p:blipFill>
          <a:blip r:embed="rId4">
            <a:alphaModFix/>
          </a:blip>
          <a:stretch>
            <a:fillRect/>
          </a:stretch>
        </p:blipFill>
        <p:spPr>
          <a:xfrm>
            <a:off x="5821863" y="1180950"/>
            <a:ext cx="1812019" cy="1828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Membership R</a:t>
            </a:r>
            <a:r>
              <a:rPr lang="en"/>
              <a:t>equirements</a:t>
            </a:r>
            <a:endParaRPr/>
          </a:p>
        </p:txBody>
      </p:sp>
      <p:sp>
        <p:nvSpPr>
          <p:cNvPr id="97" name="Google Shape;97;p18"/>
          <p:cNvSpPr txBox="1"/>
          <p:nvPr>
            <p:ph idx="1" type="body"/>
          </p:nvPr>
        </p:nvSpPr>
        <p:spPr>
          <a:xfrm>
            <a:off x="311700" y="1423150"/>
            <a:ext cx="8520600" cy="3608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accent1"/>
              </a:buClr>
              <a:buSzPts val="1700"/>
              <a:buChar char="❖"/>
            </a:pPr>
            <a:r>
              <a:rPr lang="en" sz="1700">
                <a:solidFill>
                  <a:schemeClr val="accent1"/>
                </a:solidFill>
              </a:rPr>
              <a:t>Complete 20 service hours by Apri</a:t>
            </a:r>
            <a:r>
              <a:rPr lang="en" sz="1700">
                <a:solidFill>
                  <a:schemeClr val="accent1"/>
                </a:solidFill>
              </a:rPr>
              <a:t>l</a:t>
            </a:r>
            <a:endParaRPr sz="1700">
              <a:solidFill>
                <a:schemeClr val="accent1"/>
              </a:solidFill>
            </a:endParaRPr>
          </a:p>
          <a:p>
            <a:pPr indent="-336550" lvl="1" marL="914400" rtl="0" algn="l">
              <a:spcBef>
                <a:spcPts val="0"/>
              </a:spcBef>
              <a:spcAft>
                <a:spcPts val="0"/>
              </a:spcAft>
              <a:buClr>
                <a:schemeClr val="accent1"/>
              </a:buClr>
              <a:buSzPts val="1700"/>
              <a:buChar char="➢"/>
            </a:pPr>
            <a:r>
              <a:rPr lang="en" sz="1700">
                <a:solidFill>
                  <a:schemeClr val="accent1"/>
                </a:solidFill>
              </a:rPr>
              <a:t>Save all physical copies of completed service hour sheets to turn in by April </a:t>
            </a:r>
            <a:endParaRPr sz="1700">
              <a:solidFill>
                <a:schemeClr val="accent1"/>
              </a:solidFill>
            </a:endParaRPr>
          </a:p>
          <a:p>
            <a:pPr indent="-336550" lvl="1" marL="914400" rtl="0" algn="l">
              <a:spcBef>
                <a:spcPts val="0"/>
              </a:spcBef>
              <a:spcAft>
                <a:spcPts val="0"/>
              </a:spcAft>
              <a:buClr>
                <a:schemeClr val="accent1"/>
              </a:buClr>
              <a:buSzPts val="1700"/>
              <a:buChar char="➢"/>
            </a:pPr>
            <a:r>
              <a:rPr lang="en" sz="1700">
                <a:solidFill>
                  <a:schemeClr val="accent1"/>
                </a:solidFill>
              </a:rPr>
              <a:t>Scan and keep duplicate copies of your original service hour sheets to have for proof if the original copies get lost in the submitting process.</a:t>
            </a:r>
            <a:endParaRPr sz="1700">
              <a:solidFill>
                <a:schemeClr val="accent1"/>
              </a:solidFill>
            </a:endParaRPr>
          </a:p>
          <a:p>
            <a:pPr indent="-336550" lvl="0" marL="457200" rtl="0" algn="l">
              <a:spcBef>
                <a:spcPts val="0"/>
              </a:spcBef>
              <a:spcAft>
                <a:spcPts val="0"/>
              </a:spcAft>
              <a:buClr>
                <a:schemeClr val="accent1"/>
              </a:buClr>
              <a:buSzPts val="1700"/>
              <a:buChar char="❖"/>
            </a:pPr>
            <a:r>
              <a:rPr lang="en" sz="1700">
                <a:solidFill>
                  <a:schemeClr val="accent1"/>
                </a:solidFill>
              </a:rPr>
              <a:t>Maintain a weighted 3.7 GPA throughout the school year</a:t>
            </a:r>
            <a:endParaRPr sz="1700">
              <a:solidFill>
                <a:schemeClr val="accent1"/>
              </a:solidFill>
            </a:endParaRPr>
          </a:p>
          <a:p>
            <a:pPr indent="-336550" lvl="0" marL="457200" rtl="0" algn="l">
              <a:spcBef>
                <a:spcPts val="0"/>
              </a:spcBef>
              <a:spcAft>
                <a:spcPts val="0"/>
              </a:spcAft>
              <a:buClr>
                <a:schemeClr val="accent1"/>
              </a:buClr>
              <a:buSzPts val="1700"/>
              <a:buChar char="❖"/>
            </a:pPr>
            <a:r>
              <a:rPr lang="en" sz="1700">
                <a:solidFill>
                  <a:schemeClr val="accent1"/>
                </a:solidFill>
              </a:rPr>
              <a:t>Attend the mandatory monthly meetings</a:t>
            </a:r>
            <a:endParaRPr sz="1700">
              <a:solidFill>
                <a:schemeClr val="accent1"/>
              </a:solidFill>
            </a:endParaRPr>
          </a:p>
          <a:p>
            <a:pPr indent="-336550" lvl="1" marL="914400" rtl="0" algn="l">
              <a:spcBef>
                <a:spcPts val="0"/>
              </a:spcBef>
              <a:spcAft>
                <a:spcPts val="0"/>
              </a:spcAft>
              <a:buClr>
                <a:schemeClr val="accent1"/>
              </a:buClr>
              <a:buSzPts val="1700"/>
              <a:buChar char="➢"/>
            </a:pPr>
            <a:r>
              <a:rPr lang="en" sz="1700">
                <a:solidFill>
                  <a:schemeClr val="accent1"/>
                </a:solidFill>
              </a:rPr>
              <a:t>Attendance taken during every meeting</a:t>
            </a:r>
            <a:endParaRPr sz="1700">
              <a:solidFill>
                <a:schemeClr val="accent1"/>
              </a:solidFill>
            </a:endParaRPr>
          </a:p>
          <a:p>
            <a:pPr indent="-336550" lvl="1" marL="914400" rtl="0" algn="l">
              <a:spcBef>
                <a:spcPts val="0"/>
              </a:spcBef>
              <a:spcAft>
                <a:spcPts val="0"/>
              </a:spcAft>
              <a:buClr>
                <a:schemeClr val="accent1"/>
              </a:buClr>
              <a:buSzPts val="1700"/>
              <a:buChar char="➢"/>
            </a:pPr>
            <a:r>
              <a:rPr lang="en" sz="1700">
                <a:solidFill>
                  <a:schemeClr val="accent1"/>
                </a:solidFill>
              </a:rPr>
              <a:t>2 excused </a:t>
            </a:r>
            <a:r>
              <a:rPr lang="en" sz="1700">
                <a:solidFill>
                  <a:schemeClr val="accent1"/>
                </a:solidFill>
              </a:rPr>
              <a:t>absences</a:t>
            </a:r>
            <a:r>
              <a:rPr lang="en" sz="1700">
                <a:solidFill>
                  <a:schemeClr val="accent1"/>
                </a:solidFill>
              </a:rPr>
              <a:t> allowed </a:t>
            </a:r>
            <a:endParaRPr sz="1700">
              <a:solidFill>
                <a:schemeClr val="accent1"/>
              </a:solidFill>
            </a:endParaRPr>
          </a:p>
          <a:p>
            <a:pPr indent="-336550" lvl="2" marL="1371600" rtl="0" algn="l">
              <a:spcBef>
                <a:spcPts val="0"/>
              </a:spcBef>
              <a:spcAft>
                <a:spcPts val="0"/>
              </a:spcAft>
              <a:buClr>
                <a:schemeClr val="accent1"/>
              </a:buClr>
              <a:buSzPts val="1700"/>
              <a:buChar char="■"/>
            </a:pPr>
            <a:r>
              <a:rPr lang="en" sz="1700">
                <a:solidFill>
                  <a:schemeClr val="accent1"/>
                </a:solidFill>
              </a:rPr>
              <a:t>(email </a:t>
            </a:r>
            <a:r>
              <a:rPr lang="en" sz="1700" u="sng">
                <a:solidFill>
                  <a:schemeClr val="hlink"/>
                </a:solidFill>
                <a:hlinkClick r:id="rId3"/>
              </a:rPr>
              <a:t>jlthomas@madisoncity.k12.al.us</a:t>
            </a:r>
            <a:r>
              <a:rPr lang="en" sz="1700">
                <a:solidFill>
                  <a:schemeClr val="accent1"/>
                </a:solidFill>
              </a:rPr>
              <a:t> 24 hours in advance)</a:t>
            </a:r>
            <a:endParaRPr sz="170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Member Dues</a:t>
            </a:r>
            <a:endParaRPr/>
          </a:p>
        </p:txBody>
      </p:sp>
      <p:sp>
        <p:nvSpPr>
          <p:cNvPr id="103" name="Google Shape;103;p19"/>
          <p:cNvSpPr txBox="1"/>
          <p:nvPr>
            <p:ph idx="1" type="body"/>
          </p:nvPr>
        </p:nvSpPr>
        <p:spPr>
          <a:xfrm>
            <a:off x="4644675" y="125"/>
            <a:ext cx="4166400" cy="5143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2000">
                <a:solidFill>
                  <a:schemeClr val="accent1"/>
                </a:solidFill>
              </a:rPr>
              <a:t>New Member Dues </a:t>
            </a:r>
            <a:endParaRPr b="1" sz="2000">
              <a:solidFill>
                <a:schemeClr val="accent1"/>
              </a:solidFill>
            </a:endParaRPr>
          </a:p>
          <a:p>
            <a:pPr indent="-355600" lvl="0" marL="457200" rtl="0" algn="l">
              <a:spcBef>
                <a:spcPts val="1200"/>
              </a:spcBef>
              <a:spcAft>
                <a:spcPts val="0"/>
              </a:spcAft>
              <a:buClr>
                <a:schemeClr val="accent1"/>
              </a:buClr>
              <a:buSzPts val="2000"/>
              <a:buChar char="❖"/>
            </a:pPr>
            <a:r>
              <a:rPr lang="en" sz="2000">
                <a:solidFill>
                  <a:schemeClr val="accent1"/>
                </a:solidFill>
              </a:rPr>
              <a:t>$20</a:t>
            </a:r>
            <a:endParaRPr sz="2000">
              <a:solidFill>
                <a:schemeClr val="accent1"/>
              </a:solidFill>
            </a:endParaRPr>
          </a:p>
          <a:p>
            <a:pPr indent="0" lvl="0" marL="0" rtl="0" algn="l">
              <a:spcBef>
                <a:spcPts val="1200"/>
              </a:spcBef>
              <a:spcAft>
                <a:spcPts val="0"/>
              </a:spcAft>
              <a:buNone/>
            </a:pPr>
            <a:r>
              <a:rPr b="1" lang="en" sz="2000">
                <a:solidFill>
                  <a:schemeClr val="accent1"/>
                </a:solidFill>
              </a:rPr>
              <a:t>Returning Member Dues</a:t>
            </a:r>
            <a:endParaRPr b="1" sz="2000">
              <a:solidFill>
                <a:schemeClr val="accent1"/>
              </a:solidFill>
            </a:endParaRPr>
          </a:p>
          <a:p>
            <a:pPr indent="-355600" lvl="0" marL="457200" rtl="0" algn="l">
              <a:spcBef>
                <a:spcPts val="1200"/>
              </a:spcBef>
              <a:spcAft>
                <a:spcPts val="0"/>
              </a:spcAft>
              <a:buClr>
                <a:schemeClr val="accent1"/>
              </a:buClr>
              <a:buSzPts val="2000"/>
              <a:buChar char="❖"/>
            </a:pPr>
            <a:r>
              <a:rPr lang="en" sz="2000">
                <a:solidFill>
                  <a:schemeClr val="accent1"/>
                </a:solidFill>
              </a:rPr>
              <a:t>Suspended</a:t>
            </a:r>
            <a:endParaRPr sz="2000">
              <a:solidFill>
                <a:schemeClr val="accent1"/>
              </a:solidFill>
            </a:endParaRPr>
          </a:p>
          <a:p>
            <a:pPr indent="0" lvl="0" marL="0" rtl="0" algn="l">
              <a:spcBef>
                <a:spcPts val="1200"/>
              </a:spcBef>
              <a:spcAft>
                <a:spcPts val="0"/>
              </a:spcAft>
              <a:buNone/>
            </a:pPr>
            <a:r>
              <a:rPr b="1" lang="en" sz="2000">
                <a:solidFill>
                  <a:schemeClr val="accent1"/>
                </a:solidFill>
              </a:rPr>
              <a:t>Seniors (Optional)</a:t>
            </a:r>
            <a:endParaRPr sz="2000">
              <a:solidFill>
                <a:schemeClr val="accent1"/>
              </a:solidFill>
            </a:endParaRPr>
          </a:p>
          <a:p>
            <a:pPr indent="-355600" lvl="0" marL="457200" rtl="0" algn="l">
              <a:spcBef>
                <a:spcPts val="1200"/>
              </a:spcBef>
              <a:spcAft>
                <a:spcPts val="0"/>
              </a:spcAft>
              <a:buClr>
                <a:schemeClr val="accent1"/>
              </a:buClr>
              <a:buSzPts val="2000"/>
              <a:buChar char="❖"/>
            </a:pPr>
            <a:r>
              <a:rPr lang="en" sz="2000">
                <a:solidFill>
                  <a:schemeClr val="accent1"/>
                </a:solidFill>
              </a:rPr>
              <a:t>$20 - in </a:t>
            </a:r>
            <a:r>
              <a:rPr lang="en" sz="2000">
                <a:solidFill>
                  <a:schemeClr val="accent1"/>
                </a:solidFill>
              </a:rPr>
              <a:t>addition</a:t>
            </a:r>
            <a:r>
              <a:rPr lang="en" sz="2000">
                <a:solidFill>
                  <a:schemeClr val="accent1"/>
                </a:solidFill>
              </a:rPr>
              <a:t> to club dues, a Senior stole for graduation may be purchased</a:t>
            </a:r>
            <a:endParaRPr sz="2000">
              <a:solidFill>
                <a:schemeClr val="accent1"/>
              </a:solidFill>
            </a:endParaRPr>
          </a:p>
          <a:p>
            <a:pPr indent="-355600" lvl="0" marL="457200" rtl="0" algn="l">
              <a:spcBef>
                <a:spcPts val="0"/>
              </a:spcBef>
              <a:spcAft>
                <a:spcPts val="0"/>
              </a:spcAft>
              <a:buClr>
                <a:schemeClr val="accent1"/>
              </a:buClr>
              <a:buSzPts val="2000"/>
              <a:buChar char="❖"/>
            </a:pPr>
            <a:r>
              <a:rPr lang="en" sz="2000">
                <a:solidFill>
                  <a:schemeClr val="accent1"/>
                </a:solidFill>
              </a:rPr>
              <a:t>DEADLINE: Nov. 2nd, 2023; to Mr. Thomas (A109)</a:t>
            </a:r>
            <a:endParaRPr sz="200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Community Service</a:t>
            </a:r>
            <a:endParaRPr/>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p:txBody>
      </p:sp>
      <p:sp>
        <p:nvSpPr>
          <p:cNvPr id="109" name="Google Shape;109;p20"/>
          <p:cNvSpPr txBox="1"/>
          <p:nvPr>
            <p:ph idx="1" type="body"/>
          </p:nvPr>
        </p:nvSpPr>
        <p:spPr>
          <a:xfrm>
            <a:off x="4572000" y="246600"/>
            <a:ext cx="4166400" cy="4650300"/>
          </a:xfrm>
          <a:prstGeom prst="rect">
            <a:avLst/>
          </a:prstGeom>
        </p:spPr>
        <p:txBody>
          <a:bodyPr anchorCtr="0" anchor="t" bIns="91425" lIns="91425" spcFirstLastPara="1" rIns="91425" wrap="square" tIns="91425">
            <a:normAutofit/>
          </a:bodyPr>
          <a:lstStyle/>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Must be unpaid volunteer work that helps the community</a:t>
            </a:r>
            <a:endParaRPr sz="1700">
              <a:solidFill>
                <a:schemeClr val="accent1"/>
              </a:solidFill>
            </a:endParaRPr>
          </a:p>
          <a:p>
            <a:pPr indent="-336550" lvl="1" marL="914400" rtl="0" algn="l">
              <a:lnSpc>
                <a:spcPct val="150000"/>
              </a:lnSpc>
              <a:spcBef>
                <a:spcPts val="0"/>
              </a:spcBef>
              <a:spcAft>
                <a:spcPts val="0"/>
              </a:spcAft>
              <a:buClr>
                <a:schemeClr val="accent1"/>
              </a:buClr>
              <a:buSzPts val="1700"/>
              <a:buChar char="➢"/>
            </a:pPr>
            <a:r>
              <a:rPr lang="en" sz="1700">
                <a:solidFill>
                  <a:schemeClr val="accent1"/>
                </a:solidFill>
              </a:rPr>
              <a:t>What DOES NOT count: paid work, tutoring and/or babysitting a family member</a:t>
            </a:r>
            <a:endParaRPr sz="1700">
              <a:solidFill>
                <a:schemeClr val="accent1"/>
              </a:solidFill>
            </a:endParaRPr>
          </a:p>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Double-dipping allowed for this year </a:t>
            </a:r>
            <a:endParaRPr sz="1700">
              <a:solidFill>
                <a:schemeClr val="accent1"/>
              </a:solidFill>
            </a:endParaRPr>
          </a:p>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Hours will NOT be accepted without proper documentation!</a:t>
            </a:r>
            <a:endParaRPr sz="1700">
              <a:solidFill>
                <a:schemeClr val="accent1"/>
              </a:solidFill>
            </a:endParaRPr>
          </a:p>
          <a:p>
            <a:pPr indent="-336550" lvl="0" marL="457200" rtl="0" algn="l">
              <a:lnSpc>
                <a:spcPct val="150000"/>
              </a:lnSpc>
              <a:spcBef>
                <a:spcPts val="0"/>
              </a:spcBef>
              <a:spcAft>
                <a:spcPts val="0"/>
              </a:spcAft>
              <a:buClr>
                <a:schemeClr val="accent1"/>
              </a:buClr>
              <a:buSzPts val="1700"/>
              <a:buChar char="❖"/>
            </a:pPr>
            <a:r>
              <a:rPr lang="en" sz="1700">
                <a:solidFill>
                  <a:schemeClr val="accent1"/>
                </a:solidFill>
              </a:rPr>
              <a:t>Keep all original service hour record sheets and their duplicate copies in a safe place until the April deadline.</a:t>
            </a:r>
            <a:endParaRPr sz="170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Service Hours Guidelines:</a:t>
            </a:r>
            <a:endParaRPr/>
          </a:p>
        </p:txBody>
      </p:sp>
      <p:sp>
        <p:nvSpPr>
          <p:cNvPr id="115" name="Google Shape;115;p21"/>
          <p:cNvSpPr txBox="1"/>
          <p:nvPr>
            <p:ph idx="1" type="body"/>
          </p:nvPr>
        </p:nvSpPr>
        <p:spPr>
          <a:xfrm>
            <a:off x="311700" y="1376425"/>
            <a:ext cx="8520600" cy="3935400"/>
          </a:xfrm>
          <a:prstGeom prst="rect">
            <a:avLst/>
          </a:prstGeom>
        </p:spPr>
        <p:txBody>
          <a:bodyPr anchorCtr="0" anchor="t" bIns="91425" lIns="91425" spcFirstLastPara="1" rIns="91425" wrap="square" tIns="91425">
            <a:normAutofit/>
          </a:bodyPr>
          <a:lstStyle/>
          <a:p>
            <a:pPr indent="-349250" lvl="0" marL="457200" rtl="0" algn="l">
              <a:lnSpc>
                <a:spcPct val="150000"/>
              </a:lnSpc>
              <a:spcBef>
                <a:spcPts val="0"/>
              </a:spcBef>
              <a:spcAft>
                <a:spcPts val="0"/>
              </a:spcAft>
              <a:buClr>
                <a:schemeClr val="accent1"/>
              </a:buClr>
              <a:buSzPts val="1900"/>
              <a:buChar char="❖"/>
            </a:pPr>
            <a:r>
              <a:rPr lang="en" sz="1900">
                <a:solidFill>
                  <a:schemeClr val="accent1"/>
                </a:solidFill>
              </a:rPr>
              <a:t>20 Service hours must be completed by the first week of April</a:t>
            </a:r>
            <a:endParaRPr sz="1900">
              <a:solidFill>
                <a:schemeClr val="accent1"/>
              </a:solidFill>
            </a:endParaRPr>
          </a:p>
          <a:p>
            <a:pPr indent="-349250" lvl="0" marL="457200" rtl="0" algn="l">
              <a:lnSpc>
                <a:spcPct val="150000"/>
              </a:lnSpc>
              <a:spcBef>
                <a:spcPts val="0"/>
              </a:spcBef>
              <a:spcAft>
                <a:spcPts val="0"/>
              </a:spcAft>
              <a:buClr>
                <a:schemeClr val="accent1"/>
              </a:buClr>
              <a:buSzPts val="1900"/>
              <a:buChar char="❖"/>
            </a:pPr>
            <a:r>
              <a:rPr lang="en" sz="1900">
                <a:solidFill>
                  <a:schemeClr val="accent1"/>
                </a:solidFill>
              </a:rPr>
              <a:t>10 hour caps are placed upon the following service activities:</a:t>
            </a:r>
            <a:endParaRPr sz="1900">
              <a:solidFill>
                <a:schemeClr val="accent1"/>
              </a:solidFill>
            </a:endParaRPr>
          </a:p>
          <a:p>
            <a:pPr indent="-349250" lvl="1" marL="914400" rtl="0" algn="l">
              <a:lnSpc>
                <a:spcPct val="150000"/>
              </a:lnSpc>
              <a:spcBef>
                <a:spcPts val="0"/>
              </a:spcBef>
              <a:spcAft>
                <a:spcPts val="0"/>
              </a:spcAft>
              <a:buClr>
                <a:schemeClr val="accent1"/>
              </a:buClr>
              <a:buSzPts val="1900"/>
              <a:buChar char="➢"/>
            </a:pPr>
            <a:r>
              <a:rPr lang="en" sz="1900">
                <a:solidFill>
                  <a:schemeClr val="accent1"/>
                </a:solidFill>
              </a:rPr>
              <a:t>Summer Hours (June-July)</a:t>
            </a:r>
            <a:endParaRPr sz="1900">
              <a:solidFill>
                <a:schemeClr val="accent1"/>
              </a:solidFill>
            </a:endParaRPr>
          </a:p>
          <a:p>
            <a:pPr indent="-349250" lvl="1" marL="914400" rtl="0" algn="l">
              <a:lnSpc>
                <a:spcPct val="150000"/>
              </a:lnSpc>
              <a:spcBef>
                <a:spcPts val="0"/>
              </a:spcBef>
              <a:spcAft>
                <a:spcPts val="0"/>
              </a:spcAft>
              <a:buClr>
                <a:schemeClr val="accent1"/>
              </a:buClr>
              <a:buSzPts val="1900"/>
              <a:buChar char="➢"/>
            </a:pPr>
            <a:r>
              <a:rPr lang="en" sz="1900">
                <a:solidFill>
                  <a:schemeClr val="accent1"/>
                </a:solidFill>
              </a:rPr>
              <a:t>Weekly Religious Events</a:t>
            </a:r>
            <a:endParaRPr sz="1900">
              <a:solidFill>
                <a:schemeClr val="accent1"/>
              </a:solidFill>
            </a:endParaRPr>
          </a:p>
          <a:p>
            <a:pPr indent="-349250" lvl="1" marL="914400" rtl="0" algn="l">
              <a:lnSpc>
                <a:spcPct val="150000"/>
              </a:lnSpc>
              <a:spcBef>
                <a:spcPts val="0"/>
              </a:spcBef>
              <a:spcAft>
                <a:spcPts val="0"/>
              </a:spcAft>
              <a:buClr>
                <a:schemeClr val="accent1"/>
              </a:buClr>
              <a:buSzPts val="1900"/>
              <a:buChar char="➢"/>
            </a:pPr>
            <a:r>
              <a:rPr lang="en" sz="1900">
                <a:solidFill>
                  <a:schemeClr val="accent1"/>
                </a:solidFill>
              </a:rPr>
              <a:t>Donations</a:t>
            </a:r>
            <a:endParaRPr sz="1900">
              <a:solidFill>
                <a:schemeClr val="accent1"/>
              </a:solidFill>
            </a:endParaRPr>
          </a:p>
          <a:p>
            <a:pPr indent="-349250" lvl="0" marL="457200" rtl="0" algn="l">
              <a:lnSpc>
                <a:spcPct val="150000"/>
              </a:lnSpc>
              <a:spcBef>
                <a:spcPts val="0"/>
              </a:spcBef>
              <a:spcAft>
                <a:spcPts val="0"/>
              </a:spcAft>
              <a:buClr>
                <a:schemeClr val="accent1"/>
              </a:buClr>
              <a:buSzPts val="1900"/>
              <a:buChar char="❖"/>
            </a:pPr>
            <a:r>
              <a:rPr lang="en" sz="1900">
                <a:solidFill>
                  <a:schemeClr val="accent1"/>
                </a:solidFill>
              </a:rPr>
              <a:t>You must utilize the Service Hour Form on the JC Website</a:t>
            </a:r>
            <a:endParaRPr sz="1900">
              <a:solidFill>
                <a:schemeClr val="accent1"/>
              </a:solidFill>
            </a:endParaRPr>
          </a:p>
          <a:p>
            <a:pPr indent="-349250" lvl="1" marL="914400" rtl="0" algn="l">
              <a:lnSpc>
                <a:spcPct val="150000"/>
              </a:lnSpc>
              <a:spcBef>
                <a:spcPts val="0"/>
              </a:spcBef>
              <a:spcAft>
                <a:spcPts val="0"/>
              </a:spcAft>
              <a:buClr>
                <a:schemeClr val="accent1"/>
              </a:buClr>
              <a:buSzPts val="1900"/>
              <a:buChar char="➢"/>
            </a:pPr>
            <a:r>
              <a:rPr lang="en" sz="1900">
                <a:solidFill>
                  <a:schemeClr val="accent1"/>
                </a:solidFill>
              </a:rPr>
              <a:t>Hours not documented with supervisor signature will not be counted!</a:t>
            </a:r>
            <a:endParaRPr sz="1900">
              <a:solidFill>
                <a:schemeClr val="accent1"/>
              </a:solidFill>
            </a:endParaRPr>
          </a:p>
          <a:p>
            <a:pPr indent="0" lvl="0" marL="457200" rtl="0" algn="l">
              <a:spcBef>
                <a:spcPts val="1200"/>
              </a:spcBef>
              <a:spcAft>
                <a:spcPts val="1200"/>
              </a:spcAft>
              <a:buNone/>
            </a:pPr>
            <a:r>
              <a:t/>
            </a:r>
            <a:endParaRPr sz="1700">
              <a:solidFill>
                <a:schemeClr val="accen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